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67" r:id="rId3"/>
    <p:sldId id="263" r:id="rId4"/>
    <p:sldId id="257" r:id="rId5"/>
    <p:sldId id="258" r:id="rId6"/>
    <p:sldId id="259" r:id="rId7"/>
    <p:sldId id="260" r:id="rId8"/>
    <p:sldId id="261" r:id="rId9"/>
    <p:sldId id="262" r:id="rId10"/>
    <p:sldId id="268" r:id="rId11"/>
    <p:sldId id="269" r:id="rId12"/>
    <p:sldId id="270" r:id="rId13"/>
    <p:sldId id="271" r:id="rId14"/>
    <p:sldId id="272"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04"/>
    <p:restoredTop sz="94601"/>
  </p:normalViewPr>
  <p:slideViewPr>
    <p:cSldViewPr snapToGrid="0" snapToObjects="1">
      <p:cViewPr varScale="1">
        <p:scale>
          <a:sx n="136" d="100"/>
          <a:sy n="136" d="100"/>
        </p:scale>
        <p:origin x="22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6.png>
</file>

<file path=ppt/media/image28.png>
</file>

<file path=ppt/media/image2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 Id="rId3" Type="http://schemas.openxmlformats.org/officeDocument/2006/relationships/image" Target="../media/image3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9" Type="http://schemas.openxmlformats.org/officeDocument/2006/relationships/image" Target="../media/image8.emf"/><Relationship Id="rId10"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5AF20C-BCC7-7444-86B9-B2930C74AB59}"/>
              </a:ext>
            </a:extLst>
          </p:cNvPr>
          <p:cNvSpPr>
            <a:spLocks noGrp="1"/>
          </p:cNvSpPr>
          <p:nvPr>
            <p:ph type="title"/>
          </p:nvPr>
        </p:nvSpPr>
        <p:spPr/>
        <p:txBody>
          <a:bodyPr/>
          <a:lstStyle/>
          <a:p>
            <a:r>
              <a:rPr lang="en-US" dirty="0" smtClean="0"/>
              <a:t>Three-Dimensional Solution</a:t>
            </a:r>
            <a:endParaRPr lang="en-US" dirty="0"/>
          </a:p>
        </p:txBody>
      </p:sp>
      <p:sp>
        <p:nvSpPr>
          <p:cNvPr id="4" name="Slide Number Placeholder 3">
            <a:extLst>
              <a:ext uri="{FF2B5EF4-FFF2-40B4-BE49-F238E27FC236}">
                <a16:creationId xmlns:a16="http://schemas.microsoft.com/office/drawing/2014/main" xmlns="" id="{70EFF405-D7AA-C440-B2A1-0107C19540BE}"/>
              </a:ext>
            </a:extLst>
          </p:cNvPr>
          <p:cNvSpPr>
            <a:spLocks noGrp="1"/>
          </p:cNvSpPr>
          <p:nvPr>
            <p:ph type="sldNum" sz="quarter" idx="12"/>
          </p:nvPr>
        </p:nvSpPr>
        <p:spPr/>
        <p:txBody>
          <a:bodyPr/>
          <a:lstStyle/>
          <a:p>
            <a:fld id="{2CC1335D-5C6A-0B42-9745-CD5AAF743FE7}" type="slidenum">
              <a:rPr lang="en-US" smtClean="0"/>
              <a:t>10</a:t>
            </a:fld>
            <a:endParaRPr lang="en-US"/>
          </a:p>
        </p:txBody>
      </p:sp>
      <p:pic>
        <p:nvPicPr>
          <p:cNvPr id="5" name="Picture 4">
            <a:extLst>
              <a:ext uri="{FF2B5EF4-FFF2-40B4-BE49-F238E27FC236}">
                <a16:creationId xmlns:a16="http://schemas.microsoft.com/office/drawing/2014/main" xmlns="" id="{54DBD8B3-A405-634A-B40D-2C9BF8B7DDAB}"/>
              </a:ext>
            </a:extLst>
          </p:cNvPr>
          <p:cNvPicPr>
            <a:picLocks noChangeAspect="1"/>
          </p:cNvPicPr>
          <p:nvPr/>
        </p:nvPicPr>
        <p:blipFill>
          <a:blip r:embed="rId2"/>
          <a:stretch>
            <a:fillRect/>
          </a:stretch>
        </p:blipFill>
        <p:spPr>
          <a:xfrm>
            <a:off x="1018627" y="1690688"/>
            <a:ext cx="4521200" cy="4813300"/>
          </a:xfrm>
          <a:prstGeom prst="rect">
            <a:avLst/>
          </a:prstGeom>
        </p:spPr>
      </p:pic>
      <p:grpSp>
        <p:nvGrpSpPr>
          <p:cNvPr id="15" name="Group 14">
            <a:extLst>
              <a:ext uri="{FF2B5EF4-FFF2-40B4-BE49-F238E27FC236}">
                <a16:creationId xmlns:a16="http://schemas.microsoft.com/office/drawing/2014/main" xmlns="" id="{25F20353-BAF1-1F42-89CB-19D182AFD135}"/>
              </a:ext>
            </a:extLst>
          </p:cNvPr>
          <p:cNvGrpSpPr/>
          <p:nvPr/>
        </p:nvGrpSpPr>
        <p:grpSpPr>
          <a:xfrm>
            <a:off x="6045724" y="2840378"/>
            <a:ext cx="6146276" cy="1177245"/>
            <a:chOff x="6045724" y="2840378"/>
            <a:chExt cx="6146276" cy="1177245"/>
          </a:xfrm>
        </p:grpSpPr>
        <p:grpSp>
          <p:nvGrpSpPr>
            <p:cNvPr id="13" name="Group 12">
              <a:extLst>
                <a:ext uri="{FF2B5EF4-FFF2-40B4-BE49-F238E27FC236}">
                  <a16:creationId xmlns:a16="http://schemas.microsoft.com/office/drawing/2014/main" xmlns="" id="{72361754-C11E-9F44-B967-8C084A547B78}"/>
                </a:ext>
              </a:extLst>
            </p:cNvPr>
            <p:cNvGrpSpPr/>
            <p:nvPr/>
          </p:nvGrpSpPr>
          <p:grpSpPr>
            <a:xfrm>
              <a:off x="6045724" y="2840378"/>
              <a:ext cx="6146276" cy="1177245"/>
              <a:chOff x="5788058" y="2190142"/>
              <a:chExt cx="6146276" cy="1177245"/>
            </a:xfrm>
          </p:grpSpPr>
          <p:sp>
            <p:nvSpPr>
              <p:cNvPr id="8" name="TextBox 7">
                <a:extLst>
                  <a:ext uri="{FF2B5EF4-FFF2-40B4-BE49-F238E27FC236}">
                    <a16:creationId xmlns:a16="http://schemas.microsoft.com/office/drawing/2014/main" xmlns=""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xmlns="" id="{DE6D441A-D94B-2E42-96E2-656DDCF93F55}"/>
                  </a:ext>
                </a:extLst>
              </p:cNvPr>
              <p:cNvSpPr txBox="1"/>
              <p:nvPr/>
            </p:nvSpPr>
            <p:spPr>
              <a:xfrm>
                <a:off x="5788058" y="2721056"/>
                <a:ext cx="6146276" cy="646331"/>
              </a:xfrm>
              <a:prstGeom prst="rect">
                <a:avLst/>
              </a:prstGeom>
              <a:noFill/>
            </p:spPr>
            <p:txBody>
              <a:bodyPr wrap="square" rtlCol="0">
                <a:spAutoFit/>
              </a:bodyPr>
              <a:lstStyle/>
              <a:p>
                <a:r>
                  <a:rPr lang="en-US" dirty="0"/>
                  <a:t>Block dimensions would be (1, 32, 32) and the grid would have</a:t>
                </a:r>
              </a:p>
              <a:p>
                <a:r>
                  <a:rPr lang="en-US" dirty="0"/>
                  <a:t>dimensions of </a:t>
                </a:r>
                <a:endParaRPr lang="en-US" i="1" dirty="0"/>
              </a:p>
            </p:txBody>
          </p:sp>
        </p:grpSp>
        <p:pic>
          <p:nvPicPr>
            <p:cNvPr id="14" name="Picture 13">
              <a:extLst>
                <a:ext uri="{FF2B5EF4-FFF2-40B4-BE49-F238E27FC236}">
                  <a16:creationId xmlns:a16="http://schemas.microsoft.com/office/drawing/2014/main" xmlns="" id="{8A38944B-DDAA-1340-B099-59A9C989E4E5}"/>
                </a:ext>
              </a:extLst>
            </p:cNvPr>
            <p:cNvPicPr>
              <a:picLocks noChangeAspect="1"/>
            </p:cNvPicPr>
            <p:nvPr/>
          </p:nvPicPr>
          <p:blipFill>
            <a:blip r:embed="rId3"/>
            <a:stretch>
              <a:fillRect/>
            </a:stretch>
          </p:blipFill>
          <p:spPr>
            <a:xfrm>
              <a:off x="7613650" y="3694457"/>
              <a:ext cx="1993900" cy="279400"/>
            </a:xfrm>
            <a:prstGeom prst="rect">
              <a:avLst/>
            </a:prstGeom>
          </p:spPr>
        </p:pic>
      </p:grpSp>
    </p:spTree>
    <p:extLst>
      <p:ext uri="{BB962C8B-B14F-4D97-AF65-F5344CB8AC3E}">
        <p14:creationId xmlns:p14="http://schemas.microsoft.com/office/powerpoint/2010/main" val="5278712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28EEF6-28AE-2749-B7FC-09400D064931}"/>
              </a:ext>
            </a:extLst>
          </p:cNvPr>
          <p:cNvSpPr>
            <a:spLocks noGrp="1"/>
          </p:cNvSpPr>
          <p:nvPr>
            <p:ph type="title"/>
          </p:nvPr>
        </p:nvSpPr>
        <p:spPr/>
        <p:txBody>
          <a:bodyPr/>
          <a:lstStyle/>
          <a:p>
            <a:r>
              <a:rPr lang="en-US" dirty="0"/>
              <a:t>Three-Dimensional Solution</a:t>
            </a:r>
            <a:endParaRPr lang="en-US" dirty="0"/>
          </a:p>
        </p:txBody>
      </p:sp>
      <p:sp>
        <p:nvSpPr>
          <p:cNvPr id="4" name="Slide Number Placeholder 3">
            <a:extLst>
              <a:ext uri="{FF2B5EF4-FFF2-40B4-BE49-F238E27FC236}">
                <a16:creationId xmlns:a16="http://schemas.microsoft.com/office/drawing/2014/main" xmlns="" id="{070865B7-8942-3E4D-A3EB-138663283C76}"/>
              </a:ext>
            </a:extLst>
          </p:cNvPr>
          <p:cNvSpPr>
            <a:spLocks noGrp="1"/>
          </p:cNvSpPr>
          <p:nvPr>
            <p:ph type="sldNum" sz="quarter" idx="12"/>
          </p:nvPr>
        </p:nvSpPr>
        <p:spPr/>
        <p:txBody>
          <a:bodyPr/>
          <a:lstStyle/>
          <a:p>
            <a:fld id="{2CC1335D-5C6A-0B42-9745-CD5AAF743FE7}" type="slidenum">
              <a:rPr lang="en-US" smtClean="0"/>
              <a:t>11</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28256"/>
            <a:ext cx="10015963" cy="5028094"/>
          </a:xfrm>
          <a:prstGeom prst="rect">
            <a:avLst/>
          </a:prstGeom>
        </p:spPr>
      </p:pic>
      <p:sp>
        <p:nvSpPr>
          <p:cNvPr id="7" name="TextBox 6">
            <a:extLst>
              <a:ext uri="{FF2B5EF4-FFF2-40B4-BE49-F238E27FC236}">
                <a16:creationId xmlns:a16="http://schemas.microsoft.com/office/drawing/2014/main" xmlns=""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xmlns="" id="{F5F0C81C-0A8B-EB48-94B9-3CAA99791403}"/>
              </a:ext>
            </a:extLst>
          </p:cNvPr>
          <p:cNvSpPr>
            <a:spLocks noGrp="1"/>
          </p:cNvSpPr>
          <p:nvPr>
            <p:ph type="sldNum" sz="quarter" idx="12"/>
          </p:nvPr>
        </p:nvSpPr>
        <p:spPr/>
        <p:txBody>
          <a:bodyPr/>
          <a:lstStyle/>
          <a:p>
            <a:fld id="{2CC1335D-5C6A-0B42-9745-CD5AAF743FE7}" type="slidenum">
              <a:rPr lang="en-US" smtClean="0"/>
              <a:t>12</a:t>
            </a:fld>
            <a:endParaRPr lang="en-US"/>
          </a:p>
        </p:txBody>
      </p:sp>
      <p:pic>
        <p:nvPicPr>
          <p:cNvPr id="6" name="Picture 5">
            <a:extLst>
              <a:ext uri="{FF2B5EF4-FFF2-40B4-BE49-F238E27FC236}">
                <a16:creationId xmlns:a16="http://schemas.microsoft.com/office/drawing/2014/main" xmlns=""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xmlns=""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xmlns="" id="{0DDC1EFF-4A1D-FA43-A105-ED9BAE26BACC}"/>
              </a:ext>
            </a:extLst>
          </p:cNvPr>
          <p:cNvSpPr>
            <a:spLocks noGrp="1"/>
          </p:cNvSpPr>
          <p:nvPr>
            <p:ph type="sldNum" sz="quarter" idx="12"/>
          </p:nvPr>
        </p:nvSpPr>
        <p:spPr/>
        <p:txBody>
          <a:bodyPr/>
          <a:lstStyle/>
          <a:p>
            <a:fld id="{2CC1335D-5C6A-0B42-9745-CD5AAF743FE7}" type="slidenum">
              <a:rPr lang="en-US" smtClean="0"/>
              <a:t>13</a:t>
            </a:fld>
            <a:endParaRPr lang="en-US"/>
          </a:p>
        </p:txBody>
      </p:sp>
      <p:pic>
        <p:nvPicPr>
          <p:cNvPr id="6" name="Picture 5">
            <a:extLst>
              <a:ext uri="{FF2B5EF4-FFF2-40B4-BE49-F238E27FC236}">
                <a16:creationId xmlns:a16="http://schemas.microsoft.com/office/drawing/2014/main" xmlns="" id="{3E4D66AC-2A48-4A44-86E9-BBB216E4E8BB}"/>
              </a:ext>
            </a:extLst>
          </p:cNvPr>
          <p:cNvPicPr>
            <a:picLocks noChangeAspect="1"/>
          </p:cNvPicPr>
          <p:nvPr/>
        </p:nvPicPr>
        <p:blipFill>
          <a:blip r:embed="rId2"/>
          <a:stretch>
            <a:fillRect/>
          </a:stretch>
        </p:blipFill>
        <p:spPr>
          <a:xfrm>
            <a:off x="1645024" y="1377809"/>
            <a:ext cx="3883417" cy="4978541"/>
          </a:xfrm>
          <a:prstGeom prst="rect">
            <a:avLst/>
          </a:prstGeom>
        </p:spPr>
      </p:pic>
      <p:sp>
        <p:nvSpPr>
          <p:cNvPr id="7" name="TextBox 6">
            <a:extLst>
              <a:ext uri="{FF2B5EF4-FFF2-40B4-BE49-F238E27FC236}">
                <a16:creationId xmlns:a16="http://schemas.microsoft.com/office/drawing/2014/main" xmlns="" id="{D23EE490-205A-8343-8B67-813F33BF7719}"/>
              </a:ext>
            </a:extLst>
          </p:cNvPr>
          <p:cNvSpPr txBox="1"/>
          <p:nvPr/>
        </p:nvSpPr>
        <p:spPr>
          <a:xfrm>
            <a:off x="5641582" y="3054022"/>
            <a:ext cx="6265048" cy="646331"/>
          </a:xfrm>
          <a:prstGeom prst="rect">
            <a:avLst/>
          </a:prstGeom>
          <a:noFill/>
        </p:spPr>
        <p:txBody>
          <a:bodyPr wrap="none" rtlCol="0">
            <a:spAutoFit/>
          </a:bodyPr>
          <a:lstStyle/>
          <a:p>
            <a:r>
              <a:rPr lang="en-US" dirty="0"/>
              <a:t>Best solution because all threads have the same work load</a:t>
            </a:r>
          </a:p>
          <a:p>
            <a:r>
              <a:rPr lang="en-US" dirty="0"/>
              <a:t>and only the last block has the possibility of having idle threads </a:t>
            </a:r>
          </a:p>
        </p:txBody>
      </p:sp>
    </p:spTree>
    <p:extLst>
      <p:ext uri="{BB962C8B-B14F-4D97-AF65-F5344CB8AC3E}">
        <p14:creationId xmlns:p14="http://schemas.microsoft.com/office/powerpoint/2010/main" val="33701196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xmlns="" id="{09A14E73-FE5F-4749-836F-3BC55D769282}"/>
              </a:ext>
            </a:extLst>
          </p:cNvPr>
          <p:cNvSpPr>
            <a:spLocks noGrp="1"/>
          </p:cNvSpPr>
          <p:nvPr>
            <p:ph type="sldNum" sz="quarter" idx="12"/>
          </p:nvPr>
        </p:nvSpPr>
        <p:spPr/>
        <p:txBody>
          <a:bodyPr/>
          <a:lstStyle/>
          <a:p>
            <a:fld id="{2CC1335D-5C6A-0B42-9745-CD5AAF743FE7}" type="slidenum">
              <a:rPr lang="en-US" smtClean="0"/>
              <a:t>14</a:t>
            </a:fld>
            <a:endParaRPr lang="en-US" dirty="0"/>
          </a:p>
        </p:txBody>
      </p:sp>
      <p:pic>
        <p:nvPicPr>
          <p:cNvPr id="13" name="Picture 12">
            <a:extLst>
              <a:ext uri="{FF2B5EF4-FFF2-40B4-BE49-F238E27FC236}">
                <a16:creationId xmlns:a16="http://schemas.microsoft.com/office/drawing/2014/main" xmlns="" id="{62817CBA-2978-054E-8AE8-D32B759B1447}"/>
              </a:ext>
            </a:extLst>
          </p:cNvPr>
          <p:cNvPicPr>
            <a:picLocks noChangeAspect="1"/>
          </p:cNvPicPr>
          <p:nvPr/>
        </p:nvPicPr>
        <p:blipFill>
          <a:blip r:embed="rId2"/>
          <a:stretch>
            <a:fillRect/>
          </a:stretch>
        </p:blipFill>
        <p:spPr>
          <a:xfrm>
            <a:off x="6965755" y="2194692"/>
            <a:ext cx="4734886" cy="294486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6523" y="1296271"/>
            <a:ext cx="5424471" cy="5419047"/>
          </a:xfrm>
          <a:prstGeom prst="rect">
            <a:avLst/>
          </a:prstGeom>
        </p:spPr>
      </p:pic>
      <p:sp>
        <p:nvSpPr>
          <p:cNvPr id="14" name="TextBox 13">
            <a:extLst>
              <a:ext uri="{FF2B5EF4-FFF2-40B4-BE49-F238E27FC236}">
                <a16:creationId xmlns:a16="http://schemas.microsoft.com/office/drawing/2014/main" xmlns="" id="{F65DFF62-5C6C-9B4E-939F-4D873B567803}"/>
              </a:ext>
            </a:extLst>
          </p:cNvPr>
          <p:cNvSpPr txBox="1"/>
          <p:nvPr/>
        </p:nvSpPr>
        <p:spPr>
          <a:xfrm>
            <a:off x="194765" y="3636463"/>
            <a:ext cx="2395207" cy="369332"/>
          </a:xfrm>
          <a:prstGeom prst="rect">
            <a:avLst/>
          </a:prstGeom>
          <a:noFill/>
        </p:spPr>
        <p:txBody>
          <a:bodyPr wrap="none" rtlCol="0">
            <a:spAutoFit/>
          </a:bodyPr>
          <a:lstStyle/>
          <a:p>
            <a:r>
              <a:rPr lang="en-US" dirty="0"/>
              <a:t>Basis set of size (3, 2, 2)</a:t>
            </a:r>
          </a:p>
        </p:txBody>
      </p:sp>
    </p:spTree>
    <p:extLst>
      <p:ext uri="{BB962C8B-B14F-4D97-AF65-F5344CB8AC3E}">
        <p14:creationId xmlns:p14="http://schemas.microsoft.com/office/powerpoint/2010/main" val="29584441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2B90A3-32E3-FE4D-9032-EB84B82D8BE9}"/>
              </a:ext>
            </a:extLst>
          </p:cNvPr>
          <p:cNvSpPr>
            <a:spLocks noGrp="1"/>
          </p:cNvSpPr>
          <p:nvPr>
            <p:ph type="title"/>
          </p:nvPr>
        </p:nvSpPr>
        <p:spPr/>
        <p:txBody>
          <a:bodyPr/>
          <a:lstStyle/>
          <a:p>
            <a:r>
              <a:rPr lang="en-US" dirty="0"/>
              <a:t>Mapping Thread</a:t>
            </a:r>
          </a:p>
        </p:txBody>
      </p:sp>
      <p:sp>
        <p:nvSpPr>
          <p:cNvPr id="4" name="Slide Number Placeholder 3">
            <a:extLst>
              <a:ext uri="{FF2B5EF4-FFF2-40B4-BE49-F238E27FC236}">
                <a16:creationId xmlns:a16="http://schemas.microsoft.com/office/drawing/2014/main" xmlns="" id="{FF145605-CDA4-B443-8F8A-2DEC00EA4841}"/>
              </a:ext>
            </a:extLst>
          </p:cNvPr>
          <p:cNvSpPr>
            <a:spLocks noGrp="1"/>
          </p:cNvSpPr>
          <p:nvPr>
            <p:ph type="sldNum" sz="quarter" idx="12"/>
          </p:nvPr>
        </p:nvSpPr>
        <p:spPr/>
        <p:txBody>
          <a:bodyPr/>
          <a:lstStyle/>
          <a:p>
            <a:fld id="{2CC1335D-5C6A-0B42-9745-CD5AAF743FE7}" type="slidenum">
              <a:rPr lang="en-US" smtClean="0"/>
              <a:t>15</a:t>
            </a:fld>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Dirac</a:t>
            </a:r>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pic>
        <p:nvPicPr>
          <p:cNvPr id="15" name="Picture 14" descr="latex-image-1.pdf"/>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616950" y="3555426"/>
            <a:ext cx="11811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8"/>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xmlns=""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8" name="Picture 7">
            <a:extLst>
              <a:ext uri="{FF2B5EF4-FFF2-40B4-BE49-F238E27FC236}">
                <a16:creationId xmlns:a16="http://schemas.microsoft.com/office/drawing/2014/main" xmlns="" id="{554362BB-FD59-044D-831F-0CFFAD620642}"/>
              </a:ext>
            </a:extLst>
          </p:cNvPr>
          <p:cNvPicPr>
            <a:picLocks noChangeAspect="1"/>
          </p:cNvPicPr>
          <p:nvPr/>
        </p:nvPicPr>
        <p:blipFill>
          <a:blip r:embed="rId2"/>
          <a:stretch>
            <a:fillRect/>
          </a:stretch>
        </p:blipFill>
        <p:spPr>
          <a:xfrm>
            <a:off x="838200" y="2328069"/>
            <a:ext cx="6172200" cy="3390900"/>
          </a:xfrm>
          <a:prstGeom prst="rect">
            <a:avLst/>
          </a:prstGeom>
        </p:spPr>
      </p:pic>
      <p:pic>
        <p:nvPicPr>
          <p:cNvPr id="9" name="Picture 8">
            <a:extLst>
              <a:ext uri="{FF2B5EF4-FFF2-40B4-BE49-F238E27FC236}">
                <a16:creationId xmlns:a16="http://schemas.microsoft.com/office/drawing/2014/main" xmlns="" id="{CDE68D16-34E1-B24D-83F5-BAA9FB21C7E0}"/>
              </a:ext>
            </a:extLst>
          </p:cNvPr>
          <p:cNvPicPr>
            <a:picLocks noChangeAspect="1"/>
          </p:cNvPicPr>
          <p:nvPr/>
        </p:nvPicPr>
        <p:blipFill>
          <a:blip r:embed="rId3"/>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xmlns=""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xmlns="" id="{77980892-F1A5-464D-AE0D-26A26EBED616}"/>
              </a:ext>
            </a:extLst>
          </p:cNvPr>
          <p:cNvPicPr>
            <a:picLocks noChangeAspect="1"/>
          </p:cNvPicPr>
          <p:nvPr/>
        </p:nvPicPr>
        <p:blipFill>
          <a:blip r:embed="rId4"/>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xmlns=""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xmlns="" id="{592E4D84-945C-4943-A662-21EF3F5ECE3A}"/>
              </a:ext>
            </a:extLst>
          </p:cNvPr>
          <p:cNvPicPr>
            <a:picLocks noChangeAspect="1"/>
          </p:cNvPicPr>
          <p:nvPr/>
        </p:nvPicPr>
        <p:blipFill>
          <a:blip r:embed="rId5"/>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xmlns=""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xmlns="" id="{B6403D72-5ED9-A84D-BE8E-404561920ADF}"/>
              </a:ext>
            </a:extLst>
          </p:cNvPr>
          <p:cNvPicPr>
            <a:picLocks noChangeAspect="1"/>
          </p:cNvPicPr>
          <p:nvPr/>
        </p:nvPicPr>
        <p:blipFill>
          <a:blip r:embed="rId6"/>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xmlns=""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xmlns="" id="{A14A52B1-9DC4-BA4B-BC60-DAF029F287F7}"/>
              </a:ext>
            </a:extLst>
          </p:cNvPr>
          <p:cNvPicPr>
            <a:picLocks noChangeAspect="1"/>
          </p:cNvPicPr>
          <p:nvPr/>
        </p:nvPicPr>
        <p:blipFill>
          <a:blip r:embed="rId7"/>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xmlns=""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spTree>
    <p:extLst>
      <p:ext uri="{BB962C8B-B14F-4D97-AF65-F5344CB8AC3E}">
        <p14:creationId xmlns:p14="http://schemas.microsoft.com/office/powerpoint/2010/main" val="3749306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t>Thread: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t>Warp: A collection of 32 threads. All threads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t>Block: A collection of an arbitrary number of threads.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warp) of threads.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t>Grid: A collection of an arbitrary number of blocks.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blocks.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t>Streaming Multiprocessor (SM): Except for global memory, all GPU resources are local to a SM. The number of SMs per GPU depends on hardware generation. SMs can run at most 48 warps (1536 threads), or at most 8 blocks. Blocks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t>Register Memory: Local to a specific thread. Fastest memory available, but also the least plentiful.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t>Shared </a:t>
            </a:r>
            <a:r>
              <a:rPr lang="en-US" dirty="0" err="1"/>
              <a:t>emory</a:t>
            </a:r>
            <a:r>
              <a:rPr lang="en-US" dirty="0"/>
              <a:t>: Local to a specific block. Slower than register memory, but more of it is available. The total amount of shared memory available is shared equally across all blocks running on the SM so the amount of shared memory needed per block contributes to the maximum number of threads that can run at once. Analogous to RAM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t>Global Memory: Available to all threads on a GPU. The slowest memory type available, but also the most plentiful. Analogous to hard drive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xmlns="" id="{D47C332B-2DBF-6B4C-8F02-7089A6F752FF}"/>
              </a:ext>
            </a:extLst>
          </p:cNvPr>
          <p:cNvSpPr>
            <a:spLocks noGrp="1"/>
          </p:cNvSpPr>
          <p:nvPr>
            <p:ph type="sldNum" sz="quarter" idx="12"/>
          </p:nvPr>
        </p:nvSpPr>
        <p:spPr/>
        <p:txBody>
          <a:bodyPr/>
          <a:lstStyle/>
          <a:p>
            <a:fld id="{2CC1335D-5C6A-0B42-9745-CD5AAF743FE7}" type="slidenum">
              <a:rPr lang="en-US" smtClean="0"/>
              <a:t>9</a:t>
            </a:fld>
            <a:endParaRPr lang="en-US"/>
          </a:p>
        </p:txBody>
      </p:sp>
      <p:sp>
        <p:nvSpPr>
          <p:cNvPr id="12" name="TextBox 11">
            <a:extLst>
              <a:ext uri="{FF2B5EF4-FFF2-40B4-BE49-F238E27FC236}">
                <a16:creationId xmlns:a16="http://schemas.microsoft.com/office/drawing/2014/main" xmlns=""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xmlns=""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xmlns=""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14221</TotalTime>
  <Words>786</Words>
  <Application>Microsoft Macintosh PowerPoint</Application>
  <PresentationFormat>Widescreen</PresentationFormat>
  <Paragraphs>81</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Calibri Light</vt:lpstr>
      <vt:lpstr>Arial</vt:lpstr>
      <vt:lpstr>Office Theme</vt:lpstr>
      <vt:lpstr>PowerPoint Presentation</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Two-Electron Algorithm</vt:lpstr>
      <vt:lpstr>Three-Dimensional Solution</vt:lpstr>
      <vt:lpstr>Three-Dimensional Solution</vt:lpstr>
      <vt:lpstr>Two-Dimensional Solution</vt:lpstr>
      <vt:lpstr>One-Dimensional Solution</vt:lpstr>
      <vt:lpstr>Mapping Threads</vt:lpstr>
      <vt:lpstr>Mapping Thread</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78</cp:revision>
  <dcterms:created xsi:type="dcterms:W3CDTF">2018-08-03T17:55:24Z</dcterms:created>
  <dcterms:modified xsi:type="dcterms:W3CDTF">2018-08-14T12:52:33Z</dcterms:modified>
</cp:coreProperties>
</file>

<file path=docProps/thumbnail.jpeg>
</file>